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24" r:id="rId7"/>
    <p:sldId id="311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agnano" initials="CM" lastIdx="6" clrIdx="0">
    <p:extLst>
      <p:ext uri="{19B8F6BF-5375-455C-9EA6-DF929625EA0E}">
        <p15:presenceInfo xmlns:p15="http://schemas.microsoft.com/office/powerpoint/2012/main" userId="3050f81be09a4a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8034" autoAdjust="0"/>
  </p:normalViewPr>
  <p:slideViewPr>
    <p:cSldViewPr snapToGrid="0" snapToObjects="1">
      <p:cViewPr varScale="1">
        <p:scale>
          <a:sx n="158" d="100"/>
          <a:sy n="158" d="100"/>
        </p:scale>
        <p:origin x="191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7T22:22:04.979" idx="4">
    <p:pos x="10" y="10"/>
    <p:text>Change this slide to new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7T22:22:15.322" idx="5">
    <p:pos x="10" y="10"/>
    <p:text>Change this slide to new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1.emf"/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43.emf"/><Relationship Id="rId4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7" Type="http://schemas.openxmlformats.org/officeDocument/2006/relationships/image" Target="../media/image39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6.gif"/><Relationship Id="rId7" Type="http://schemas.openxmlformats.org/officeDocument/2006/relationships/image" Target="../media/image41.emf"/><Relationship Id="rId12" Type="http://schemas.openxmlformats.org/officeDocument/2006/relationships/image" Target="../media/image43.emf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40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2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26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7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7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10" Type="http://schemas.openxmlformats.org/officeDocument/2006/relationships/image" Target="../media/image66.emf"/><Relationship Id="rId4" Type="http://schemas.openxmlformats.org/officeDocument/2006/relationships/image" Target="../media/image68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gif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13" Type="http://schemas.openxmlformats.org/officeDocument/2006/relationships/image" Target="../media/image95.gif"/><Relationship Id="rId3" Type="http://schemas.openxmlformats.org/officeDocument/2006/relationships/image" Target="../media/image85.gif"/><Relationship Id="rId7" Type="http://schemas.openxmlformats.org/officeDocument/2006/relationships/image" Target="../media/image89.gif"/><Relationship Id="rId12" Type="http://schemas.openxmlformats.org/officeDocument/2006/relationships/image" Target="../media/image94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11" Type="http://schemas.openxmlformats.org/officeDocument/2006/relationships/image" Target="../media/image93.gif"/><Relationship Id="rId5" Type="http://schemas.openxmlformats.org/officeDocument/2006/relationships/image" Target="../media/image87.gif"/><Relationship Id="rId10" Type="http://schemas.openxmlformats.org/officeDocument/2006/relationships/image" Target="../media/image92.gif"/><Relationship Id="rId4" Type="http://schemas.openxmlformats.org/officeDocument/2006/relationships/image" Target="../media/image86.gif"/><Relationship Id="rId9" Type="http://schemas.openxmlformats.org/officeDocument/2006/relationships/image" Target="../media/image91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gif"/><Relationship Id="rId7" Type="http://schemas.openxmlformats.org/officeDocument/2006/relationships/image" Target="../media/image101.gif"/><Relationship Id="rId12" Type="http://schemas.openxmlformats.org/officeDocument/2006/relationships/image" Target="../media/image106.gif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gif"/><Relationship Id="rId11" Type="http://schemas.openxmlformats.org/officeDocument/2006/relationships/image" Target="../media/image105.gif"/><Relationship Id="rId5" Type="http://schemas.openxmlformats.org/officeDocument/2006/relationships/image" Target="../media/image99.gif"/><Relationship Id="rId10" Type="http://schemas.openxmlformats.org/officeDocument/2006/relationships/image" Target="../media/image104.png"/><Relationship Id="rId4" Type="http://schemas.openxmlformats.org/officeDocument/2006/relationships/image" Target="../media/image98.gif"/><Relationship Id="rId9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7" Type="http://schemas.openxmlformats.org/officeDocument/2006/relationships/image" Target="../media/image87.gif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gif"/><Relationship Id="rId5" Type="http://schemas.openxmlformats.org/officeDocument/2006/relationships/image" Target="../media/image110.gif"/><Relationship Id="rId4" Type="http://schemas.openxmlformats.org/officeDocument/2006/relationships/image" Target="../media/image109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7" Type="http://schemas.openxmlformats.org/officeDocument/2006/relationships/image" Target="../media/image117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gif"/><Relationship Id="rId5" Type="http://schemas.openxmlformats.org/officeDocument/2006/relationships/image" Target="../media/image115.gif"/><Relationship Id="rId4" Type="http://schemas.openxmlformats.org/officeDocument/2006/relationships/image" Target="../media/image1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gif"/><Relationship Id="rId5" Type="http://schemas.openxmlformats.org/officeDocument/2006/relationships/image" Target="../media/image120.gif"/><Relationship Id="rId4" Type="http://schemas.openxmlformats.org/officeDocument/2006/relationships/image" Target="../media/image114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plos.org/plosone/article?id=10.1371/journal.pone.0014579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15D2-A9EC-45D9-87F2-57A94855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0" y="1403126"/>
            <a:ext cx="393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>
                <a:latin typeface="Arial"/>
                <a:cs typeface="Arial"/>
              </a:rPr>
              <a:t>prostate.csv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3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6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separability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0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29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identity (linear)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05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relu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29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logistic (sigmoid)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105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tanh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separability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90474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9317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32807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32807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971721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971721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395054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395054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4027407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4062687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450740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450740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6339" y="24439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120" y="2443981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3919" y="351379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83146" y="3513184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3845" y="454630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2513" y="455798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971721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995331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404734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40709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5083093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5106703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5088912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5112522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695641"/>
            <a:ext cx="9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227157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834981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06729" y="3777300"/>
            <a:ext cx="12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581393" y="3367946"/>
            <a:ext cx="2525336" cy="563243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489009" y="3931189"/>
            <a:ext cx="1617720" cy="32286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0030" y="1171741"/>
            <a:ext cx="72502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Decision tree to predict heart disease risk</a:t>
            </a:r>
          </a:p>
        </p:txBody>
      </p: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220470" y="1898763"/>
            <a:ext cx="3271996" cy="3665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52 prostate tumor and 50 normal prostate specimens taken from patients undergoing surgery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Expression data from oligonucleotide microarrays of ~12,600 genes.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or normal tissue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                </a:t>
            </a:r>
            <a:endParaRPr lang="en-US" sz="12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 err="1">
                <a:latin typeface="Arial"/>
                <a:cs typeface="Arial"/>
              </a:rPr>
              <a:t>kNN</a:t>
            </a:r>
            <a:r>
              <a:rPr lang="en-US" sz="1200" dirty="0">
                <a:latin typeface="Arial"/>
                <a:cs typeface="Arial"/>
              </a:rPr>
              <a:t> Classifier was over 90% accurate using small subset of genes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219917" y="1856371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220471" y="4777737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6856192" y="4178141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A58CFEE-0254-4766-A0EE-0D024BAC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857314"/>
            <a:ext cx="4300962" cy="2025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6DCA4-13CB-4DDC-97CD-06BB0728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9" y="3294262"/>
            <a:ext cx="3675888" cy="333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812E2-C76B-4D90-B07D-3DA14BDE8BC2}"/>
              </a:ext>
            </a:extLst>
          </p:cNvPr>
          <p:cNvSpPr txBox="1"/>
          <p:nvPr/>
        </p:nvSpPr>
        <p:spPr>
          <a:xfrm>
            <a:off x="1199016" y="2991540"/>
            <a:ext cx="112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550BAA-65BF-4773-B5E5-54400231E4D0}"/>
              </a:ext>
            </a:extLst>
          </p:cNvPr>
          <p:cNvSpPr txBox="1"/>
          <p:nvPr/>
        </p:nvSpPr>
        <p:spPr>
          <a:xfrm>
            <a:off x="2909527" y="2991540"/>
            <a:ext cx="112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5A6F4-CCBF-4302-BECF-26D305109DAF}"/>
              </a:ext>
            </a:extLst>
          </p:cNvPr>
          <p:cNvSpPr/>
          <p:nvPr/>
        </p:nvSpPr>
        <p:spPr>
          <a:xfrm>
            <a:off x="4976305" y="635694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Further preprocessing done by </a:t>
            </a:r>
            <a:r>
              <a:rPr lang="en-US" sz="1000" b="1" dirty="0">
                <a:hlinkClick r:id="rId4" tooltip="Back to original article"/>
              </a:rPr>
              <a:t>Optimization Based Tumor Classification from Microarray Gene Expression Data</a:t>
            </a:r>
            <a:r>
              <a:rPr lang="en-US" sz="1000" dirty="0">
                <a:hlinkClick r:id="rId4" tooltip="Back to original article"/>
              </a:rPr>
              <a:t> </a:t>
            </a:r>
            <a:r>
              <a:rPr lang="en-US" sz="1000" dirty="0"/>
              <a:t>. </a:t>
            </a:r>
            <a:r>
              <a:rPr lang="en-US" sz="1000" dirty="0" err="1"/>
              <a:t>Dagliyan</a:t>
            </a:r>
            <a:r>
              <a:rPr lang="en-US" sz="1000" dirty="0"/>
              <a:t> O, </a:t>
            </a:r>
            <a:r>
              <a:rPr lang="en-US" sz="1000" dirty="0" err="1"/>
              <a:t>Uney-Yuksektepe</a:t>
            </a:r>
            <a:r>
              <a:rPr lang="en-US" sz="1000" dirty="0"/>
              <a:t> F, </a:t>
            </a:r>
            <a:r>
              <a:rPr lang="en-US" sz="1000" dirty="0" err="1"/>
              <a:t>Kavakli</a:t>
            </a:r>
            <a:r>
              <a:rPr lang="en-US" sz="1000" dirty="0"/>
              <a:t> IH, </a:t>
            </a:r>
            <a:r>
              <a:rPr lang="en-US" sz="1000" dirty="0" err="1"/>
              <a:t>Turkay</a:t>
            </a:r>
            <a:r>
              <a:rPr lang="en-US" sz="1000" dirty="0"/>
              <a:t> M (2011). PLOS ONE 6(2): e14579. </a:t>
            </a:r>
          </a:p>
        </p:txBody>
      </p: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43B4-6CCA-4DAA-932B-8F48D23F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48" y="1037432"/>
            <a:ext cx="7174704" cy="47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36994</TotalTime>
  <Words>1812</Words>
  <Application>Microsoft Office PowerPoint</Application>
  <PresentationFormat>On-screen Show (4:3)</PresentationFormat>
  <Paragraphs>551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prostate.csv.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Chris Magnano</cp:lastModifiedBy>
  <cp:revision>308</cp:revision>
  <dcterms:created xsi:type="dcterms:W3CDTF">2018-08-06T21:32:06Z</dcterms:created>
  <dcterms:modified xsi:type="dcterms:W3CDTF">2019-04-01T05:24:58Z</dcterms:modified>
</cp:coreProperties>
</file>